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7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124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F7A641F-8581-44F9-B1B3-83977500539B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A70A7099-6C2C-4523-A06B-8BA273F0463B}">
      <dgm:prSet/>
      <dgm:spPr/>
      <dgm:t>
        <a:bodyPr/>
        <a:lstStyle/>
        <a:p>
          <a:pPr rtl="0"/>
          <a:r>
            <a:rPr lang="en-US" dirty="0" smtClean="0"/>
            <a:t>CONSEQUENCES: </a:t>
          </a:r>
          <a:endParaRPr lang="en-US" dirty="0"/>
        </a:p>
      </dgm:t>
    </dgm:pt>
    <dgm:pt modelId="{6147CFAC-22A4-4096-9721-A557CEB0658B}" type="parTrans" cxnId="{40B868E4-39DF-4B17-AA77-8EE47018C2E0}">
      <dgm:prSet/>
      <dgm:spPr/>
      <dgm:t>
        <a:bodyPr/>
        <a:lstStyle/>
        <a:p>
          <a:endParaRPr lang="en-US"/>
        </a:p>
      </dgm:t>
    </dgm:pt>
    <dgm:pt modelId="{73772992-6458-4778-BE58-52FE4395F96E}" type="sibTrans" cxnId="{40B868E4-39DF-4B17-AA77-8EE47018C2E0}">
      <dgm:prSet/>
      <dgm:spPr/>
      <dgm:t>
        <a:bodyPr/>
        <a:lstStyle/>
        <a:p>
          <a:endParaRPr lang="en-US"/>
        </a:p>
      </dgm:t>
    </dgm:pt>
    <dgm:pt modelId="{BEEC04FE-2E81-4935-8C3C-E2C063D8E086}">
      <dgm:prSet/>
      <dgm:spPr/>
      <dgm:t>
        <a:bodyPr/>
        <a:lstStyle/>
        <a:p>
          <a:pPr rtl="0"/>
          <a:r>
            <a:rPr lang="en-US" dirty="0" smtClean="0"/>
            <a:t>IN INCONSISTENT DATA,</a:t>
          </a:r>
          <a:endParaRPr lang="en-US" dirty="0"/>
        </a:p>
      </dgm:t>
    </dgm:pt>
    <dgm:pt modelId="{0F6038AE-490B-498B-88FC-A62C4F4DE52E}" type="parTrans" cxnId="{9B58AE43-F5E4-4D07-BBC8-B3A1E3669519}">
      <dgm:prSet/>
      <dgm:spPr/>
      <dgm:t>
        <a:bodyPr/>
        <a:lstStyle/>
        <a:p>
          <a:endParaRPr lang="en-US"/>
        </a:p>
      </dgm:t>
    </dgm:pt>
    <dgm:pt modelId="{F640B028-6E27-4CA2-AF4A-9056E046ACA2}" type="sibTrans" cxnId="{9B58AE43-F5E4-4D07-BBC8-B3A1E3669519}">
      <dgm:prSet/>
      <dgm:spPr/>
      <dgm:t>
        <a:bodyPr/>
        <a:lstStyle/>
        <a:p>
          <a:endParaRPr lang="en-US"/>
        </a:p>
      </dgm:t>
    </dgm:pt>
    <dgm:pt modelId="{AE49BC30-B8B0-435B-B213-0575A715FA8E}">
      <dgm:prSet/>
      <dgm:spPr/>
      <dgm:t>
        <a:bodyPr/>
        <a:lstStyle/>
        <a:p>
          <a:pPr rtl="0"/>
          <a:r>
            <a:rPr lang="en-US" dirty="0" smtClean="0"/>
            <a:t>REDUNDANT DATA STORAGE</a:t>
          </a:r>
          <a:endParaRPr lang="en-US" dirty="0"/>
        </a:p>
      </dgm:t>
    </dgm:pt>
    <dgm:pt modelId="{D133A304-B1EF-4E44-A185-141F7A4A5FDE}" type="parTrans" cxnId="{1D66E048-A768-4A3D-AE7A-A61B0C5CD79F}">
      <dgm:prSet/>
      <dgm:spPr/>
      <dgm:t>
        <a:bodyPr/>
        <a:lstStyle/>
        <a:p>
          <a:endParaRPr lang="en-US"/>
        </a:p>
      </dgm:t>
    </dgm:pt>
    <dgm:pt modelId="{EBDC0534-9916-4266-BCDE-CDB37AEE7DE7}" type="sibTrans" cxnId="{1D66E048-A768-4A3D-AE7A-A61B0C5CD79F}">
      <dgm:prSet/>
      <dgm:spPr/>
      <dgm:t>
        <a:bodyPr/>
        <a:lstStyle/>
        <a:p>
          <a:endParaRPr lang="en-US"/>
        </a:p>
      </dgm:t>
    </dgm:pt>
    <dgm:pt modelId="{097ED876-3BCE-4E18-82EF-28C47547E482}">
      <dgm:prSet/>
      <dgm:spPr/>
      <dgm:t>
        <a:bodyPr/>
        <a:lstStyle/>
        <a:p>
          <a:pPr rtl="0"/>
          <a:r>
            <a:rPr lang="en-US" dirty="0" smtClean="0"/>
            <a:t>LEADING TO SIGNIFICANT RESOURCE USE FOR MAINTENANCE, AND INEFFICIENT RESPONSE TO CHANGING BUSINESS NEEDS.</a:t>
          </a:r>
          <a:endParaRPr lang="en-US" dirty="0"/>
        </a:p>
      </dgm:t>
    </dgm:pt>
    <dgm:pt modelId="{ECF97B2E-ED56-4687-B931-C915ACCCFD21}" type="parTrans" cxnId="{F1FA72CA-F203-4B30-812F-8BFBF2A2EC51}">
      <dgm:prSet/>
      <dgm:spPr/>
      <dgm:t>
        <a:bodyPr/>
        <a:lstStyle/>
        <a:p>
          <a:endParaRPr lang="en-US"/>
        </a:p>
      </dgm:t>
    </dgm:pt>
    <dgm:pt modelId="{452645D7-8D96-4C8B-83C5-C82CFACDB503}" type="sibTrans" cxnId="{F1FA72CA-F203-4B30-812F-8BFBF2A2EC51}">
      <dgm:prSet/>
      <dgm:spPr/>
      <dgm:t>
        <a:bodyPr/>
        <a:lstStyle/>
        <a:p>
          <a:endParaRPr lang="en-US"/>
        </a:p>
      </dgm:t>
    </dgm:pt>
    <dgm:pt modelId="{BC6B57BB-6FA3-49BA-A588-32A36D832877}" type="pres">
      <dgm:prSet presAssocID="{EF7A641F-8581-44F9-B1B3-83977500539B}" presName="linear" presStyleCnt="0">
        <dgm:presLayoutVars>
          <dgm:animLvl val="lvl"/>
          <dgm:resizeHandles val="exact"/>
        </dgm:presLayoutVars>
      </dgm:prSet>
      <dgm:spPr/>
    </dgm:pt>
    <dgm:pt modelId="{E0C0AB91-2F60-44EC-AC47-12930A9FEE29}" type="pres">
      <dgm:prSet presAssocID="{A70A7099-6C2C-4523-A06B-8BA273F0463B}" presName="parentText" presStyleLbl="node1" presStyleIdx="0" presStyleCnt="1">
        <dgm:presLayoutVars>
          <dgm:chMax val="0"/>
          <dgm:bulletEnabled val="1"/>
        </dgm:presLayoutVars>
      </dgm:prSet>
      <dgm:spPr/>
    </dgm:pt>
    <dgm:pt modelId="{D833ED14-6BF0-4995-AF9F-9BFC12273F12}" type="pres">
      <dgm:prSet presAssocID="{A70A7099-6C2C-4523-A06B-8BA273F0463B}" presName="childText" presStyleLbl="revTx" presStyleIdx="0" presStyleCnt="1">
        <dgm:presLayoutVars>
          <dgm:bulletEnabled val="1"/>
        </dgm:presLayoutVars>
      </dgm:prSet>
      <dgm:spPr/>
    </dgm:pt>
  </dgm:ptLst>
  <dgm:cxnLst>
    <dgm:cxn modelId="{9B58AE43-F5E4-4D07-BBC8-B3A1E3669519}" srcId="{A70A7099-6C2C-4523-A06B-8BA273F0463B}" destId="{BEEC04FE-2E81-4935-8C3C-E2C063D8E086}" srcOrd="0" destOrd="0" parTransId="{0F6038AE-490B-498B-88FC-A62C4F4DE52E}" sibTransId="{F640B028-6E27-4CA2-AF4A-9056E046ACA2}"/>
    <dgm:cxn modelId="{996DA942-A460-4952-BDD5-DC3E137CFD80}" type="presOf" srcId="{AE49BC30-B8B0-435B-B213-0575A715FA8E}" destId="{D833ED14-6BF0-4995-AF9F-9BFC12273F12}" srcOrd="0" destOrd="1" presId="urn:microsoft.com/office/officeart/2005/8/layout/vList2"/>
    <dgm:cxn modelId="{8657189B-BB71-4FC4-931D-253C6231E846}" type="presOf" srcId="{BEEC04FE-2E81-4935-8C3C-E2C063D8E086}" destId="{D833ED14-6BF0-4995-AF9F-9BFC12273F12}" srcOrd="0" destOrd="0" presId="urn:microsoft.com/office/officeart/2005/8/layout/vList2"/>
    <dgm:cxn modelId="{B18A8E2D-7618-435A-9AF6-1C7D5327C83D}" type="presOf" srcId="{A70A7099-6C2C-4523-A06B-8BA273F0463B}" destId="{E0C0AB91-2F60-44EC-AC47-12930A9FEE29}" srcOrd="0" destOrd="0" presId="urn:microsoft.com/office/officeart/2005/8/layout/vList2"/>
    <dgm:cxn modelId="{1D66E048-A768-4A3D-AE7A-A61B0C5CD79F}" srcId="{A70A7099-6C2C-4523-A06B-8BA273F0463B}" destId="{AE49BC30-B8B0-435B-B213-0575A715FA8E}" srcOrd="1" destOrd="0" parTransId="{D133A304-B1EF-4E44-A185-141F7A4A5FDE}" sibTransId="{EBDC0534-9916-4266-BCDE-CDB37AEE7DE7}"/>
    <dgm:cxn modelId="{F1FA72CA-F203-4B30-812F-8BFBF2A2EC51}" srcId="{A70A7099-6C2C-4523-A06B-8BA273F0463B}" destId="{097ED876-3BCE-4E18-82EF-28C47547E482}" srcOrd="2" destOrd="0" parTransId="{ECF97B2E-ED56-4687-B931-C915ACCCFD21}" sibTransId="{452645D7-8D96-4C8B-83C5-C82CFACDB503}"/>
    <dgm:cxn modelId="{40B868E4-39DF-4B17-AA77-8EE47018C2E0}" srcId="{EF7A641F-8581-44F9-B1B3-83977500539B}" destId="{A70A7099-6C2C-4523-A06B-8BA273F0463B}" srcOrd="0" destOrd="0" parTransId="{6147CFAC-22A4-4096-9721-A557CEB0658B}" sibTransId="{73772992-6458-4778-BE58-52FE4395F96E}"/>
    <dgm:cxn modelId="{4DA5A23E-F085-49B1-97C5-C1977973C6AD}" type="presOf" srcId="{EF7A641F-8581-44F9-B1B3-83977500539B}" destId="{BC6B57BB-6FA3-49BA-A588-32A36D832877}" srcOrd="0" destOrd="0" presId="urn:microsoft.com/office/officeart/2005/8/layout/vList2"/>
    <dgm:cxn modelId="{D00EB3B4-BAA0-41BE-B765-9B5244E891F0}" type="presOf" srcId="{097ED876-3BCE-4E18-82EF-28C47547E482}" destId="{D833ED14-6BF0-4995-AF9F-9BFC12273F12}" srcOrd="0" destOrd="2" presId="urn:microsoft.com/office/officeart/2005/8/layout/vList2"/>
    <dgm:cxn modelId="{5F909F99-7E32-49B7-B6F1-20FBC8D85584}" type="presParOf" srcId="{BC6B57BB-6FA3-49BA-A588-32A36D832877}" destId="{E0C0AB91-2F60-44EC-AC47-12930A9FEE29}" srcOrd="0" destOrd="0" presId="urn:microsoft.com/office/officeart/2005/8/layout/vList2"/>
    <dgm:cxn modelId="{8F4B8A17-6311-49E0-BD76-22F2718BF245}" type="presParOf" srcId="{BC6B57BB-6FA3-49BA-A588-32A36D832877}" destId="{D833ED14-6BF0-4995-AF9F-9BFC12273F12}" srcOrd="1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E0C0AB91-2F60-44EC-AC47-12930A9FEE29}">
      <dsp:nvSpPr>
        <dsp:cNvPr id="0" name=""/>
        <dsp:cNvSpPr/>
      </dsp:nvSpPr>
      <dsp:spPr>
        <a:xfrm>
          <a:off x="0" y="46619"/>
          <a:ext cx="8229600" cy="1079325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0" tIns="171450" rIns="171450" bIns="171450" numCol="1" spcCol="1270" anchor="ctr" anchorCtr="0">
          <a:noAutofit/>
        </a:bodyPr>
        <a:lstStyle/>
        <a:p>
          <a:pPr lvl="0" algn="l" defTabSz="2000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500" kern="1200" dirty="0" smtClean="0"/>
            <a:t>CONSEQUENCES: </a:t>
          </a:r>
          <a:endParaRPr lang="en-US" sz="4500" kern="1200" dirty="0"/>
        </a:p>
      </dsp:txBody>
      <dsp:txXfrm>
        <a:off x="0" y="46619"/>
        <a:ext cx="8229600" cy="1079325"/>
      </dsp:txXfrm>
    </dsp:sp>
    <dsp:sp modelId="{D833ED14-6BF0-4995-AF9F-9BFC12273F12}">
      <dsp:nvSpPr>
        <dsp:cNvPr id="0" name=""/>
        <dsp:cNvSpPr/>
      </dsp:nvSpPr>
      <dsp:spPr>
        <a:xfrm>
          <a:off x="0" y="1125944"/>
          <a:ext cx="8229600" cy="3353399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1290" tIns="57150" rIns="320040" bIns="57150" numCol="1" spcCol="1270" anchor="t" anchorCtr="0">
          <a:noAutofit/>
        </a:bodyPr>
        <a:lstStyle/>
        <a:p>
          <a:pPr marL="285750" lvl="1" indent="-285750" algn="l" defTabSz="1555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n-US" sz="3500" kern="1200" dirty="0" smtClean="0"/>
            <a:t>IN INCONSISTENT DATA,</a:t>
          </a:r>
          <a:endParaRPr lang="en-US" sz="3500" kern="1200" dirty="0"/>
        </a:p>
        <a:p>
          <a:pPr marL="285750" lvl="1" indent="-285750" algn="l" defTabSz="1555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n-US" sz="3500" kern="1200" dirty="0" smtClean="0"/>
            <a:t>REDUNDANT DATA STORAGE</a:t>
          </a:r>
          <a:endParaRPr lang="en-US" sz="3500" kern="1200" dirty="0"/>
        </a:p>
        <a:p>
          <a:pPr marL="285750" lvl="1" indent="-285750" algn="l" defTabSz="1555750" rtl="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r>
            <a:rPr lang="en-US" sz="3500" kern="1200" dirty="0" smtClean="0"/>
            <a:t>LEADING TO SIGNIFICANT RESOURCE USE FOR MAINTENANCE, AND INEFFICIENT RESPONSE TO CHANGING BUSINESS NEEDS.</a:t>
          </a:r>
          <a:endParaRPr lang="en-US" sz="3500" kern="1200" dirty="0"/>
        </a:p>
      </dsp:txBody>
      <dsp:txXfrm>
        <a:off x="0" y="1125944"/>
        <a:ext cx="8229600" cy="335339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D73F6C-085E-4876-AEED-D06CA7D52D87}" type="datetimeFigureOut">
              <a:rPr lang="en-US" smtClean="0"/>
              <a:t>10/19/2010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FDDC01-F3FC-47F8-8996-823514F5ADC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304800"/>
            <a:ext cx="7772400" cy="1219200"/>
          </a:xfr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/>
          <a:lstStyle/>
          <a:p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Business Intelligence</a:t>
            </a:r>
            <a:endParaRPr lang="en-US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81000" y="1524000"/>
            <a:ext cx="8077200" cy="48768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solidFill>
                  <a:schemeClr val="tx1"/>
                </a:solidFill>
              </a:rPr>
              <a:t>Allow me to introduce myself.</a:t>
            </a:r>
            <a:endParaRPr lang="en-US" sz="4000" b="1" dirty="0">
              <a:solidFill>
                <a:schemeClr val="tx1"/>
              </a:solidFill>
            </a:endParaRPr>
          </a:p>
          <a:p>
            <a:r>
              <a:rPr lang="en-US" sz="4000" b="1" dirty="0" smtClean="0">
                <a:solidFill>
                  <a:schemeClr val="tx1"/>
                </a:solidFill>
              </a:rPr>
              <a:t>My name is Daniel </a:t>
            </a:r>
            <a:r>
              <a:rPr lang="en-US" sz="4000" b="1" dirty="0" err="1" smtClean="0">
                <a:solidFill>
                  <a:schemeClr val="tx1"/>
                </a:solidFill>
              </a:rPr>
              <a:t>Amonkou</a:t>
            </a:r>
            <a:r>
              <a:rPr lang="en-US" sz="4000" b="1" dirty="0" smtClean="0">
                <a:solidFill>
                  <a:schemeClr val="tx1"/>
                </a:solidFill>
              </a:rPr>
              <a:t>. I am a student at Jacksonville University. I am currently enrolled in the course of information system Management. I am here to talk about the topic of Business Intelligence.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BI LIMITATIONS</a:t>
            </a:r>
            <a:endParaRPr lang="en-US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BI IS DOMINATED BY PROCESS RULES THAT DO NOT FIT THE COMPLEX DATA. </a:t>
            </a:r>
          </a:p>
          <a:p>
            <a:r>
              <a:rPr lang="en-US" dirty="0" smtClean="0"/>
              <a:t>BI IS TO SUPPORT BUSINESS ENTITIES IN ORDER TO MAKE BETTER DECISIONS MAKING, REDUCING RISKS AND NOT TO WARN US OF EVERY EVENTUALITY. </a:t>
            </a:r>
          </a:p>
          <a:p>
            <a:r>
              <a:rPr lang="en-US" dirty="0" smtClean="0"/>
              <a:t>BI LATENCY OF INFORMATION RETRIEVAL (DATA WAREHOUSING PROCESS)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BI LIMITATIONS</a:t>
            </a:r>
            <a:endParaRPr lang="en-US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BI</a:t>
            </a:r>
            <a:r>
              <a:rPr lang="en-US" dirty="0" smtClean="0"/>
              <a:t> </a:t>
            </a:r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SOLUTIONS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571500" indent="-571500">
              <a:buNone/>
            </a:pPr>
            <a:r>
              <a:rPr lang="en-US" sz="3500" b="1" dirty="0" smtClean="0"/>
              <a:t>TO AVOID MISHANDLING BI TOOLS:</a:t>
            </a:r>
          </a:p>
          <a:p>
            <a:pPr marL="571500" indent="-571500">
              <a:buFont typeface="+mj-lt"/>
              <a:buAutoNum type="romanUcPeriod"/>
            </a:pPr>
            <a:r>
              <a:rPr lang="en-US" dirty="0" smtClean="0"/>
              <a:t> USERS MUST UPDATE THEIR PARADIGMS </a:t>
            </a:r>
          </a:p>
          <a:p>
            <a:pPr marL="571500" indent="-571500">
              <a:buFont typeface="+mj-lt"/>
              <a:buAutoNum type="romanUcPeriod"/>
            </a:pPr>
            <a:r>
              <a:rPr lang="en-US" dirty="0" smtClean="0"/>
              <a:t>USERS </a:t>
            </a:r>
            <a:r>
              <a:rPr lang="en-US" dirty="0" smtClean="0"/>
              <a:t>MUST BE SKILLED TO KNOW HOW TO HANDLE THE COMPLEX FLOW OF INFORMATION</a:t>
            </a:r>
          </a:p>
          <a:p>
            <a:pPr marL="571500" indent="-571500">
              <a:buFont typeface="+mj-lt"/>
              <a:buAutoNum type="romanUcPeriod"/>
            </a:pPr>
            <a:r>
              <a:rPr lang="en-US" dirty="0" smtClean="0"/>
              <a:t>AN ANALYTICAL BACKGROUND IN INTERDISCIPLINARY FIELD SUCH AS ECONOMICS, STATISTICS, MATHEMATICS, MARKETING AND OPERATIONS RESEARCH OR MAYBE AN MBA SHOULD BE REQUIRED.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/>
          <a:lstStyle/>
          <a:p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Ending</a:t>
            </a:r>
            <a:endParaRPr lang="en-US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800" dirty="0" smtClean="0"/>
              <a:t>This is the end of my presentation.</a:t>
            </a:r>
          </a:p>
          <a:p>
            <a:r>
              <a:rPr lang="en-US" sz="4800" dirty="0" smtClean="0"/>
              <a:t>I enjoyed talking to you.</a:t>
            </a:r>
          </a:p>
          <a:p>
            <a:r>
              <a:rPr lang="en-US" sz="4800" dirty="0" smtClean="0"/>
              <a:t>And thank you for your time.</a:t>
            </a:r>
            <a:endParaRPr lang="en-US" sz="4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What is Business Intelligence?</a:t>
            </a:r>
            <a:endParaRPr lang="en-US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5105400"/>
          </a:xfrm>
        </p:spPr>
        <p:txBody>
          <a:bodyPr>
            <a:noAutofit/>
          </a:bodyPr>
          <a:lstStyle/>
          <a:p>
            <a:r>
              <a:rPr lang="en-US" sz="3600" dirty="0" smtClean="0"/>
              <a:t>SIMPLY PUT, BI IS THE INFORMATION TECHNOLOGY MANAGEMENT THROUGH SOFTWARE APPLICATIONS, DATA COLLECTION, SYSTEM INTEGRATION, AND DATA ANALYSIS.</a:t>
            </a:r>
          </a:p>
          <a:p>
            <a:r>
              <a:rPr lang="en-US" sz="3600" dirty="0" smtClean="0"/>
              <a:t> BI HELPS IMPROVE BUSINESS DECISION MAKING PROCESS USING FACT-BASED SUPPORT SYSTEMS.</a:t>
            </a:r>
            <a:endParaRPr lang="en-US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BI OBJECTIVES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3600" b="1" dirty="0" smtClean="0"/>
              <a:t>TO ANALYZE DATA AND TRENDS FOR NEW OPPORTUNITIES</a:t>
            </a:r>
          </a:p>
          <a:p>
            <a:r>
              <a:rPr lang="en-US" sz="3600" b="1" dirty="0" smtClean="0"/>
              <a:t> TO OPTIMIZE AND REDUCE INEFFICIENCIES.</a:t>
            </a:r>
          </a:p>
          <a:p>
            <a:r>
              <a:rPr lang="en-US" sz="3600" b="1" dirty="0" smtClean="0"/>
              <a:t> THOUGH, BI IS A VALUABLE TOOL, IT HAS OFTEN PROVEN CHALLENGING TO IMPLEMENT.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112838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/>
          <a:lstStyle/>
          <a:p>
            <a:r>
              <a:rPr lang="en-US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THESES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257800"/>
          </a:xfrm>
        </p:spPr>
        <p:txBody>
          <a:bodyPr>
            <a:normAutofit/>
          </a:bodyPr>
          <a:lstStyle/>
          <a:p>
            <a:pPr>
              <a:lnSpc>
                <a:spcPct val="200000"/>
              </a:lnSpc>
            </a:pPr>
            <a:r>
              <a:rPr lang="en-US" sz="3000" dirty="0" smtClean="0"/>
              <a:t>HOW IS BUSINESS INTELLIGENCE IMPLEMENTED?</a:t>
            </a:r>
          </a:p>
          <a:p>
            <a:pPr>
              <a:lnSpc>
                <a:spcPct val="200000"/>
              </a:lnSpc>
            </a:pPr>
            <a:r>
              <a:rPr lang="en-US" sz="3000" dirty="0" smtClean="0"/>
              <a:t> NEXT, WHAT ARE SOME EXAMPLES OF LEADERS IN BUSINESS INTELLIGENCE SERVICES? </a:t>
            </a:r>
          </a:p>
          <a:p>
            <a:pPr>
              <a:lnSpc>
                <a:spcPct val="200000"/>
              </a:lnSpc>
            </a:pPr>
            <a:r>
              <a:rPr lang="en-US" sz="3000" dirty="0" smtClean="0"/>
              <a:t> WHAT ARE THE LIMITATIONS TO BE CAUTIOUS OF?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how to effectively implement?</a:t>
            </a:r>
            <a:endParaRPr lang="en-US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105400"/>
          </a:xfrm>
        </p:spPr>
        <p:txBody>
          <a:bodyPr>
            <a:noAutofit/>
          </a:bodyPr>
          <a:lstStyle/>
          <a:p>
            <a:r>
              <a:rPr lang="en-US" sz="4400" b="1" dirty="0" smtClean="0"/>
              <a:t>Identify </a:t>
            </a:r>
            <a:r>
              <a:rPr lang="en-US" sz="4400" b="1" dirty="0"/>
              <a:t>and define the problems and opportunities through System thinking strategy (e.g. </a:t>
            </a:r>
            <a:r>
              <a:rPr lang="en-US" sz="4400" b="1" dirty="0" smtClean="0"/>
              <a:t>SWOT)</a:t>
            </a:r>
          </a:p>
          <a:p>
            <a:r>
              <a:rPr lang="en-US" sz="4400" b="1" dirty="0" smtClean="0"/>
              <a:t> </a:t>
            </a:r>
            <a:r>
              <a:rPr lang="en-US" sz="4400" b="1" dirty="0" err="1" smtClean="0"/>
              <a:t>EValuate</a:t>
            </a:r>
            <a:r>
              <a:rPr lang="en-US" sz="4400" b="1" dirty="0" smtClean="0"/>
              <a:t> the </a:t>
            </a:r>
            <a:r>
              <a:rPr lang="en-US" sz="4400" b="1" dirty="0"/>
              <a:t>needs of the business </a:t>
            </a:r>
            <a:endParaRPr lang="en-US" sz="4400" b="1" dirty="0" smtClean="0"/>
          </a:p>
          <a:p>
            <a:r>
              <a:rPr lang="en-US" sz="4400" b="1" dirty="0" smtClean="0"/>
              <a:t> </a:t>
            </a:r>
            <a:r>
              <a:rPr lang="en-US" sz="4400" b="1" dirty="0"/>
              <a:t>Quality of Data </a:t>
            </a:r>
            <a:r>
              <a:rPr lang="en-US" sz="4400" b="1" dirty="0" smtClean="0"/>
              <a:t>is vital. 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5029200"/>
          </a:xfrm>
        </p:spPr>
        <p:txBody>
          <a:bodyPr>
            <a:normAutofit/>
          </a:bodyPr>
          <a:lstStyle/>
          <a:p>
            <a:r>
              <a:rPr lang="en-US" dirty="0" smtClean="0"/>
              <a:t>establish a model of decision support system and infrastructures. </a:t>
            </a:r>
          </a:p>
          <a:p>
            <a:r>
              <a:rPr lang="en-US" dirty="0" smtClean="0"/>
              <a:t>investigate the specific BI software and hardware. </a:t>
            </a:r>
          </a:p>
          <a:p>
            <a:r>
              <a:rPr lang="en-US" dirty="0" smtClean="0"/>
              <a:t>Importance of The cost and the quality aspects . </a:t>
            </a:r>
          </a:p>
          <a:p>
            <a:r>
              <a:rPr lang="en-US" dirty="0" smtClean="0"/>
              <a:t>cost over time in software and hardware upgrades, patches, back-up, trainings and maintenance.</a:t>
            </a:r>
          </a:p>
          <a:p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how to effectively implement?</a:t>
            </a:r>
            <a:endParaRPr lang="en-US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Integration</a:t>
            </a:r>
            <a:r>
              <a:rPr lang="en-US" dirty="0" smtClean="0"/>
              <a:t> </a:t>
            </a:r>
            <a:r>
              <a:rPr lang="en-US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Process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53000"/>
          </a:xfrm>
        </p:spPr>
        <p:txBody>
          <a:bodyPr>
            <a:noAutofit/>
          </a:bodyPr>
          <a:lstStyle/>
          <a:p>
            <a:r>
              <a:rPr lang="en-US" sz="3600" dirty="0"/>
              <a:t>How to successfully integrate or incorporate the new system with the already existing one? </a:t>
            </a:r>
            <a:endParaRPr lang="en-US" sz="3600" dirty="0" smtClean="0"/>
          </a:p>
          <a:p>
            <a:r>
              <a:rPr lang="en-US" sz="3600" dirty="0" smtClean="0"/>
              <a:t>4 methods of system conversion: </a:t>
            </a:r>
          </a:p>
          <a:p>
            <a:pPr marL="1828800">
              <a:buFont typeface="Wingdings" pitchFamily="2" charset="2"/>
              <a:buChar char="§"/>
            </a:pPr>
            <a:r>
              <a:rPr lang="en-US" sz="3600" b="1" dirty="0" smtClean="0"/>
              <a:t>parallel  </a:t>
            </a:r>
          </a:p>
          <a:p>
            <a:pPr marL="1828800">
              <a:buFont typeface="Wingdings" pitchFamily="2" charset="2"/>
              <a:buChar char="§"/>
            </a:pPr>
            <a:r>
              <a:rPr lang="en-US" sz="3600" b="1" dirty="0" smtClean="0"/>
              <a:t>pilot </a:t>
            </a:r>
          </a:p>
          <a:p>
            <a:pPr marL="1828800">
              <a:buFont typeface="Wingdings" pitchFamily="2" charset="2"/>
              <a:buChar char="§"/>
            </a:pPr>
            <a:r>
              <a:rPr lang="en-US" sz="3600" b="1" dirty="0" smtClean="0"/>
              <a:t> phased method</a:t>
            </a:r>
            <a:endParaRPr lang="en-US" sz="3600" b="1" dirty="0"/>
          </a:p>
          <a:p>
            <a:pPr marL="1828800">
              <a:buFont typeface="Wingdings" pitchFamily="2" charset="2"/>
              <a:buChar char="§"/>
            </a:pPr>
            <a:r>
              <a:rPr lang="en-US" sz="3600" b="1" dirty="0" smtClean="0"/>
              <a:t> </a:t>
            </a:r>
            <a:r>
              <a:rPr lang="en-US" sz="3600" b="1" dirty="0"/>
              <a:t>direct 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n-US" sz="49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/>
            </a:r>
            <a:br>
              <a:rPr lang="en-US" sz="49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</a:br>
            <a:r>
              <a:rPr lang="en-US" sz="49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BI service providers 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Lot of companies in different marketplaces such as ACCENTURE, SAS, IBM COGNOS, ORACLE, SAP, GOOGLE, MICROSOFT are leading the Real-time Business Intelligence offering varieties of applications that can track sales, services, Customer Relations management (CRM), marketing, financial services, human resources, supply functions, and manufacturing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478</Words>
  <Application>Microsoft Office PowerPoint</Application>
  <PresentationFormat>On-screen Show (4:3)</PresentationFormat>
  <Paragraphs>50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Business Intelligence</vt:lpstr>
      <vt:lpstr>Ending</vt:lpstr>
      <vt:lpstr>What is Business Intelligence?</vt:lpstr>
      <vt:lpstr>BI OBJECTIVES </vt:lpstr>
      <vt:lpstr>THESES</vt:lpstr>
      <vt:lpstr>how to effectively implement?</vt:lpstr>
      <vt:lpstr>how to effectively implement?</vt:lpstr>
      <vt:lpstr>Integration Process</vt:lpstr>
      <vt:lpstr> BI service providers  </vt:lpstr>
      <vt:lpstr>BI LIMITATIONS</vt:lpstr>
      <vt:lpstr>BI LIMITATIONS</vt:lpstr>
      <vt:lpstr>BI SOLUTIONS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Business Intelligence</dc:title>
  <dc:creator>Daniel.A</dc:creator>
  <cp:lastModifiedBy>Daniel.A</cp:lastModifiedBy>
  <cp:revision>6</cp:revision>
  <dcterms:created xsi:type="dcterms:W3CDTF">2010-10-19T13:15:12Z</dcterms:created>
  <dcterms:modified xsi:type="dcterms:W3CDTF">2010-10-19T14:28:46Z</dcterms:modified>
</cp:coreProperties>
</file>

<file path=docProps/thumbnail.jpeg>
</file>